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3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4"/>
  </p:notesMasterIdLst>
  <p:sldIdLst>
    <p:sldId id="256" r:id="rId2"/>
    <p:sldId id="717" r:id="rId3"/>
    <p:sldId id="596" r:id="rId4"/>
    <p:sldId id="602" r:id="rId5"/>
    <p:sldId id="603" r:id="rId6"/>
    <p:sldId id="604" r:id="rId7"/>
    <p:sldId id="605" r:id="rId8"/>
    <p:sldId id="718" r:id="rId9"/>
    <p:sldId id="606" r:id="rId10"/>
    <p:sldId id="713" r:id="rId11"/>
    <p:sldId id="714" r:id="rId12"/>
    <p:sldId id="715" r:id="rId13"/>
    <p:sldId id="716" r:id="rId14"/>
    <p:sldId id="607" r:id="rId15"/>
    <p:sldId id="608" r:id="rId16"/>
    <p:sldId id="609" r:id="rId17"/>
    <p:sldId id="610" r:id="rId18"/>
    <p:sldId id="611" r:id="rId19"/>
    <p:sldId id="612" r:id="rId20"/>
    <p:sldId id="613" r:id="rId21"/>
    <p:sldId id="614" r:id="rId22"/>
    <p:sldId id="616" r:id="rId23"/>
    <p:sldId id="617" r:id="rId24"/>
    <p:sldId id="621" r:id="rId25"/>
    <p:sldId id="623" r:id="rId26"/>
    <p:sldId id="624" r:id="rId27"/>
    <p:sldId id="622" r:id="rId28"/>
    <p:sldId id="626" r:id="rId29"/>
    <p:sldId id="625" r:id="rId30"/>
    <p:sldId id="627" r:id="rId31"/>
    <p:sldId id="628" r:id="rId32"/>
    <p:sldId id="629" r:id="rId33"/>
    <p:sldId id="630" r:id="rId34"/>
    <p:sldId id="633" r:id="rId35"/>
    <p:sldId id="634" r:id="rId36"/>
    <p:sldId id="635" r:id="rId37"/>
    <p:sldId id="636" r:id="rId38"/>
    <p:sldId id="637" r:id="rId39"/>
    <p:sldId id="638" r:id="rId40"/>
    <p:sldId id="639" r:id="rId41"/>
    <p:sldId id="640" r:id="rId42"/>
    <p:sldId id="666" r:id="rId43"/>
    <p:sldId id="667" r:id="rId44"/>
    <p:sldId id="668" r:id="rId45"/>
    <p:sldId id="641" r:id="rId46"/>
    <p:sldId id="642" r:id="rId47"/>
    <p:sldId id="643" r:id="rId48"/>
    <p:sldId id="644" r:id="rId49"/>
    <p:sldId id="719" r:id="rId50"/>
    <p:sldId id="645" r:id="rId51"/>
    <p:sldId id="646" r:id="rId52"/>
    <p:sldId id="647" r:id="rId53"/>
    <p:sldId id="648" r:id="rId54"/>
    <p:sldId id="649" r:id="rId55"/>
    <p:sldId id="651" r:id="rId56"/>
    <p:sldId id="652" r:id="rId57"/>
    <p:sldId id="709" r:id="rId58"/>
    <p:sldId id="720" r:id="rId59"/>
    <p:sldId id="710" r:id="rId60"/>
    <p:sldId id="632" r:id="rId61"/>
    <p:sldId id="631" r:id="rId62"/>
    <p:sldId id="653" r:id="rId63"/>
    <p:sldId id="723" r:id="rId64"/>
    <p:sldId id="654" r:id="rId65"/>
    <p:sldId id="655" r:id="rId66"/>
    <p:sldId id="656" r:id="rId67"/>
    <p:sldId id="724" r:id="rId68"/>
    <p:sldId id="657" r:id="rId69"/>
    <p:sldId id="658" r:id="rId70"/>
    <p:sldId id="659" r:id="rId71"/>
    <p:sldId id="662" r:id="rId72"/>
    <p:sldId id="664" r:id="rId73"/>
    <p:sldId id="663" r:id="rId74"/>
    <p:sldId id="665" r:id="rId75"/>
    <p:sldId id="669" r:id="rId76"/>
    <p:sldId id="670" r:id="rId77"/>
    <p:sldId id="721" r:id="rId78"/>
    <p:sldId id="671" r:id="rId79"/>
    <p:sldId id="672" r:id="rId80"/>
    <p:sldId id="673" r:id="rId81"/>
    <p:sldId id="674" r:id="rId82"/>
    <p:sldId id="675" r:id="rId83"/>
    <p:sldId id="676" r:id="rId84"/>
    <p:sldId id="722" r:id="rId85"/>
    <p:sldId id="677" r:id="rId86"/>
    <p:sldId id="678" r:id="rId87"/>
    <p:sldId id="679" r:id="rId88"/>
    <p:sldId id="725" r:id="rId89"/>
    <p:sldId id="681" r:id="rId90"/>
    <p:sldId id="682" r:id="rId91"/>
    <p:sldId id="683" r:id="rId92"/>
    <p:sldId id="726" r:id="rId93"/>
    <p:sldId id="684" r:id="rId94"/>
    <p:sldId id="685" r:id="rId95"/>
    <p:sldId id="686" r:id="rId96"/>
    <p:sldId id="687" r:id="rId97"/>
    <p:sldId id="688" r:id="rId98"/>
    <p:sldId id="711" r:id="rId99"/>
    <p:sldId id="690" r:id="rId100"/>
    <p:sldId id="727" r:id="rId101"/>
    <p:sldId id="689" r:id="rId102"/>
    <p:sldId id="691" r:id="rId103"/>
    <p:sldId id="692" r:id="rId104"/>
    <p:sldId id="693" r:id="rId105"/>
    <p:sldId id="728" r:id="rId106"/>
    <p:sldId id="694" r:id="rId107"/>
    <p:sldId id="695" r:id="rId108"/>
    <p:sldId id="696" r:id="rId109"/>
    <p:sldId id="697" r:id="rId110"/>
    <p:sldId id="698" r:id="rId111"/>
    <p:sldId id="699" r:id="rId112"/>
    <p:sldId id="700" r:id="rId113"/>
    <p:sldId id="701" r:id="rId114"/>
    <p:sldId id="702" r:id="rId115"/>
    <p:sldId id="707" r:id="rId116"/>
    <p:sldId id="708" r:id="rId117"/>
    <p:sldId id="703" r:id="rId118"/>
    <p:sldId id="704" r:id="rId119"/>
    <p:sldId id="729" r:id="rId120"/>
    <p:sldId id="705" r:id="rId121"/>
    <p:sldId id="730" r:id="rId122"/>
    <p:sldId id="706" r:id="rId123"/>
  </p:sldIdLst>
  <p:sldSz cx="9144000" cy="6858000" type="screen4x3"/>
  <p:notesSz cx="6858000" cy="9144000"/>
  <p:custDataLst>
    <p:tags r:id="rId1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D3"/>
    <a:srgbClr val="3333CC"/>
    <a:srgbClr val="0066FF"/>
    <a:srgbClr val="0066CC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91" autoAdjust="0"/>
    <p:restoredTop sz="90679" autoAdjust="0"/>
  </p:normalViewPr>
  <p:slideViewPr>
    <p:cSldViewPr>
      <p:cViewPr varScale="1">
        <p:scale>
          <a:sx n="118" d="100"/>
          <a:sy n="118" d="100"/>
        </p:scale>
        <p:origin x="244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6" d="100"/>
          <a:sy n="56" d="100"/>
        </p:scale>
        <p:origin x="-244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AECF2-4ECE-4B77-9B63-89B555F968CE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33131-76A5-42A0-BF8E-B774CBD27D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8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779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471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07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C33131-76A5-42A0-BF8E-B774CBD27D9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948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3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24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60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3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2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62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18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19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9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D701F-107A-4495-8369-668AFAEB2A32}" type="datetimeFigureOut">
              <a:rPr lang="en-US" smtClean="0"/>
              <a:pPr/>
              <a:t>10/19/18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7226E7-B064-439A-91B8-0D06E2D4BA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1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838200" y="1828800"/>
            <a:ext cx="7772400" cy="2895600"/>
          </a:xfrm>
        </p:spPr>
        <p:txBody>
          <a:bodyPr>
            <a:normAutofit/>
          </a:bodyPr>
          <a:lstStyle/>
          <a:p>
            <a:r>
              <a:rPr lang="en-US" dirty="0"/>
              <a:t>Pandas – Part 1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657600"/>
            <a:ext cx="3492500" cy="2324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78795" y="457849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32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5796" y="0"/>
            <a:ext cx="53941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Excel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838200"/>
            <a:ext cx="7581900" cy="211380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2590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810000" y="243840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95400" y="1066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file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905000" y="1371600"/>
            <a:ext cx="7620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" y="3298785"/>
            <a:ext cx="9144000" cy="31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297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1842" y="0"/>
            <a:ext cx="31421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Resetting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B589F-E34A-034D-8E38-F5A44606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813" y="770130"/>
            <a:ext cx="566420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9CDE27-ECCC-C14F-B07B-4822C0A8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18" y="1497659"/>
            <a:ext cx="9144000" cy="473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70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7162800" cy="8255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057400"/>
            <a:ext cx="8031701" cy="24760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5800" y="4876800"/>
            <a:ext cx="891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reset_index</a:t>
            </a:r>
            <a:r>
              <a:rPr lang="en-US" dirty="0"/>
              <a:t>() will make your index row numbers again.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Useful when manipulating </a:t>
            </a:r>
            <a:r>
              <a:rPr lang="en-US" dirty="0" err="1"/>
              <a:t>dataframes</a:t>
            </a:r>
            <a:r>
              <a:rPr lang="en-US" dirty="0"/>
              <a:t> and index can get messed up</a:t>
            </a:r>
          </a:p>
        </p:txBody>
      </p:sp>
    </p:spTree>
    <p:extLst>
      <p:ext uri="{BB962C8B-B14F-4D97-AF65-F5344CB8AC3E}">
        <p14:creationId xmlns:p14="http://schemas.microsoft.com/office/powerpoint/2010/main" val="82112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66800" y="5867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that different columns have different indicators for missing data.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0"/>
            <a:ext cx="9144000" cy="25796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66800"/>
            <a:ext cx="8547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8030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200"/>
            <a:ext cx="9144000" cy="46526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4800" y="5943600"/>
            <a:ext cx="868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replace the missing data with a true </a:t>
            </a:r>
            <a:r>
              <a:rPr lang="en-US" dirty="0" err="1"/>
              <a:t>NaN</a:t>
            </a:r>
            <a:r>
              <a:rPr lang="en-US" dirty="0"/>
              <a:t> (right now everything is just a string).</a:t>
            </a:r>
          </a:p>
        </p:txBody>
      </p:sp>
    </p:spTree>
    <p:extLst>
      <p:ext uri="{BB962C8B-B14F-4D97-AF65-F5344CB8AC3E}">
        <p14:creationId xmlns:p14="http://schemas.microsoft.com/office/powerpoint/2010/main" val="12272694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2" y="1295400"/>
            <a:ext cx="9144000" cy="109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52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strings specifying which values are missing.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10200" y="2057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8201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27557C-A955-A747-9D66-D6B3AA7C6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068" y="2590800"/>
            <a:ext cx="9144000" cy="2235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01A884-8DC6-EC47-A78A-7F7C6AB8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182" y="1143000"/>
            <a:ext cx="3365500" cy="7493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2225F9-3895-3440-8158-31F7AA5630BB}"/>
              </a:ext>
            </a:extLst>
          </p:cNvPr>
          <p:cNvCxnSpPr>
            <a:cxnSpLocks/>
          </p:cNvCxnSpPr>
          <p:nvPr/>
        </p:nvCxnSpPr>
        <p:spPr>
          <a:xfrm>
            <a:off x="460375" y="3276600"/>
            <a:ext cx="8390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10078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22" y="1295400"/>
            <a:ext cx="9144000" cy="10958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05200" y="26670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strings specifying which values are missing.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10200" y="2057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18334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5600" y="56388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Special </a:t>
            </a:r>
            <a:r>
              <a:rPr lang="en-US" dirty="0" err="1"/>
              <a:t>NaN</a:t>
            </a:r>
            <a:r>
              <a:rPr lang="en-US" dirty="0"/>
              <a:t> value (from </a:t>
            </a:r>
            <a:r>
              <a:rPr lang="en-US" dirty="0" err="1"/>
              <a:t>numpy</a:t>
            </a:r>
            <a:r>
              <a:rPr lang="en-US" dirty="0"/>
              <a:t> package), which is not a string.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419600" y="51816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3718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" y="30480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“</a:t>
            </a:r>
            <a:r>
              <a:rPr lang="en-US" dirty="0" err="1"/>
              <a:t>NaN</a:t>
            </a:r>
            <a:r>
              <a:rPr lang="en-US" dirty="0"/>
              <a:t>” and “not available” are missing data points, but what about -1?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534400" cy="17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996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" y="30480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know “</a:t>
            </a:r>
            <a:r>
              <a:rPr lang="en-US" dirty="0" err="1"/>
              <a:t>NaN</a:t>
            </a:r>
            <a:r>
              <a:rPr lang="en-US" dirty="0"/>
              <a:t>” and “not available” are missing data points, but what about -1?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For the Participation1 column the -1 is probably missing data.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For the Temp column, the -1 is likely not missing data, since -1 is a valid temperature.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r>
              <a:rPr lang="en-US" dirty="0"/>
              <a:t>For each column, we can specify exactly which values correspond to missing data.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534400" cy="17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845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0" y="2667000"/>
            <a:ext cx="205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Curly brackets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629400" y="1905000"/>
            <a:ext cx="11430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943600" y="1752600"/>
            <a:ext cx="685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301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5796" y="0"/>
            <a:ext cx="53941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Excel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762000"/>
            <a:ext cx="6769100" cy="175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2743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</a:t>
            </a:r>
            <a:r>
              <a:rPr lang="en-US" dirty="0" err="1"/>
              <a:t>Grades_Short.csv</a:t>
            </a:r>
            <a:r>
              <a:rPr lang="en-US" dirty="0"/>
              <a:t> is in Data Folder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67000" y="20574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26100" y="2667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 flipV="1">
            <a:off x="5105400" y="2590800"/>
            <a:ext cx="520700" cy="2608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5414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2514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 as string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251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NaN</a:t>
            </a:r>
            <a:r>
              <a:rPr lang="en-US" dirty="0"/>
              <a:t> value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334000" y="1905000"/>
            <a:ext cx="9906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20000" y="1905000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09098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91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000" y="25146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 as string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2514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NaN</a:t>
            </a:r>
            <a:r>
              <a:rPr lang="en-US" dirty="0"/>
              <a:t> value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334000" y="1905000"/>
            <a:ext cx="9906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7620000" y="1905000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05000" y="35052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“For column Participation1, replace all -1s with a </a:t>
            </a:r>
            <a:r>
              <a:rPr lang="en-US" dirty="0" err="1"/>
              <a:t>NaN</a:t>
            </a:r>
            <a:r>
              <a:rPr lang="en-US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6079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2335" y="0"/>
            <a:ext cx="266115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Missing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89200"/>
            <a:ext cx="9144000" cy="18706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6400" y="5029200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that the -1 was replaced only in Participation1 column</a:t>
            </a:r>
          </a:p>
        </p:txBody>
      </p:sp>
    </p:spTree>
    <p:extLst>
      <p:ext uri="{BB962C8B-B14F-4D97-AF65-F5344CB8AC3E}">
        <p14:creationId xmlns:p14="http://schemas.microsoft.com/office/powerpoint/2010/main" val="2582914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8003" y="0"/>
            <a:ext cx="464983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Comparing Approaches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0600"/>
            <a:ext cx="9144000" cy="1066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9144000" cy="10958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1066800"/>
            <a:ext cx="822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 1: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Does a global search and replace in all columns.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3352800"/>
            <a:ext cx="8229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 2: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Allows you to specify column by column the values that should be replaced with </a:t>
            </a:r>
            <a:r>
              <a:rPr lang="en-US" dirty="0" err="1"/>
              <a:t>NaN</a:t>
            </a:r>
            <a:r>
              <a:rPr lang="en-US" dirty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036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5929" y="0"/>
            <a:ext cx="51940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Benefiting of Having </a:t>
            </a:r>
            <a:r>
              <a:rPr lang="en-US" sz="3600" b="1" dirty="0" err="1">
                <a:solidFill>
                  <a:schemeClr val="bg1"/>
                </a:solidFill>
              </a:rPr>
              <a:t>NaNs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1066800"/>
            <a:ext cx="8229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Have common symbol for where there is missing data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Good for you and good for others looking at your code/data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These entries will be ignored if you try to compute means of columns with </a:t>
            </a:r>
            <a:r>
              <a:rPr lang="en-US" sz="2400" dirty="0" err="1"/>
              <a:t>NaNs</a:t>
            </a:r>
            <a:r>
              <a:rPr lang="en-US" sz="2400" dirty="0"/>
              <a:t>. </a:t>
            </a:r>
          </a:p>
          <a:p>
            <a:pPr lvl="1"/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We can easily get rid of column/rows with missing data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We can easily replace the missing values with the mean of the column, for example.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201685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0026" y="0"/>
            <a:ext cx="3145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Isnull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838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isnull</a:t>
            </a:r>
            <a:r>
              <a:rPr lang="en-US" sz="2400" dirty="0"/>
              <a:t>() method lets you check where the </a:t>
            </a:r>
            <a:r>
              <a:rPr lang="en-US" sz="2400" dirty="0" err="1"/>
              <a:t>NaNs</a:t>
            </a:r>
            <a:r>
              <a:rPr lang="en-US" sz="2400" dirty="0"/>
              <a:t> are: 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2600"/>
            <a:ext cx="9144000" cy="23384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4191000"/>
            <a:ext cx="9144000" cy="233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7112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0026" y="0"/>
            <a:ext cx="314581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Isnull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838200"/>
            <a:ext cx="82296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The </a:t>
            </a:r>
            <a:r>
              <a:rPr lang="en-US" sz="2400" dirty="0" err="1"/>
              <a:t>isnull</a:t>
            </a:r>
            <a:r>
              <a:rPr lang="en-US" sz="2400" dirty="0"/>
              <a:t>() method lets you check where the </a:t>
            </a:r>
            <a:r>
              <a:rPr lang="en-US" sz="2400" dirty="0" err="1"/>
              <a:t>NaNs</a:t>
            </a:r>
            <a:r>
              <a:rPr lang="en-US" sz="2400" dirty="0"/>
              <a:t> are: 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0" y="1752600"/>
            <a:ext cx="9144000" cy="2336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" y="4042469"/>
            <a:ext cx="4114800" cy="284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05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1429" y="0"/>
            <a:ext cx="354300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Dropna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2082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5052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rid of all rows with </a:t>
            </a:r>
            <a:r>
              <a:rPr lang="en-US" dirty="0" err="1"/>
              <a:t>NaN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2455734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1429" y="0"/>
            <a:ext cx="354300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Dropna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2082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5052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get rid of all rows with </a:t>
            </a:r>
            <a:r>
              <a:rPr lang="en-US" dirty="0" err="1"/>
              <a:t>NaN</a:t>
            </a:r>
            <a:r>
              <a:rPr lang="en-US" dirty="0"/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9144000" cy="12652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56388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Setting axis = 1 would drop all columns with an </a:t>
            </a:r>
            <a:r>
              <a:rPr lang="en-US" dirty="0" err="1"/>
              <a:t>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39131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91429" y="0"/>
            <a:ext cx="354300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Dropna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73FDBA-906B-C34A-969A-2CABE22B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182" y="925479"/>
            <a:ext cx="4889500" cy="81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85F468-67B7-514B-AF40-203DEB123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68" y="2057400"/>
            <a:ext cx="9144000" cy="390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1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5796" y="0"/>
            <a:ext cx="53941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Excel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626100" y="2667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5105400" y="2590800"/>
            <a:ext cx="520700" cy="2608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762000"/>
            <a:ext cx="6769100" cy="1752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27432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</a:t>
            </a:r>
            <a:r>
              <a:rPr lang="en-US" dirty="0" err="1"/>
              <a:t>Grades_Short.csv</a:t>
            </a:r>
            <a:r>
              <a:rPr lang="en-US" dirty="0"/>
              <a:t> is in Data Folder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667000" y="20574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05200"/>
            <a:ext cx="9144000" cy="31515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52800" y="32766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“/” separates directories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419600" y="35814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5478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0927" y="0"/>
            <a:ext cx="314401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Fillna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2082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5052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Rather than getting rid of rows/columns, we fill the “holes” in a number of ways.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038600"/>
            <a:ext cx="8556496" cy="237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7818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0927" y="0"/>
            <a:ext cx="314401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Fillna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DF1F4-0283-624C-912D-338D442AF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" y="1905000"/>
            <a:ext cx="9144000" cy="48181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04ABC-03D4-8E45-8AA7-CDF758446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532" y="925722"/>
            <a:ext cx="48768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487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0927" y="0"/>
            <a:ext cx="314401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Fillna</a:t>
            </a:r>
            <a:r>
              <a:rPr lang="en-US" sz="3600" b="1" dirty="0">
                <a:solidFill>
                  <a:schemeClr val="bg1"/>
                </a:solidFill>
              </a:rPr>
              <a:t>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20825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50520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Rather than getting rid of rows/columns, we fill the “holes” in a number of ways.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150190"/>
            <a:ext cx="8610600" cy="26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62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5796" y="0"/>
            <a:ext cx="53941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Excel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90600"/>
            <a:ext cx="7454900" cy="1752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334000" y="281940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Jupyter</a:t>
            </a:r>
            <a:r>
              <a:rPr lang="en-US" dirty="0"/>
              <a:t> notebook in folder Notebooks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648200" y="2514600"/>
            <a:ext cx="6096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28600" y="28956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</a:t>
            </a:r>
            <a:r>
              <a:rPr lang="en-US" dirty="0" err="1"/>
              <a:t>Grades_Short.csv</a:t>
            </a:r>
            <a:r>
              <a:rPr lang="en-US" dirty="0"/>
              <a:t> is in Data Folder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590800" y="2209800"/>
            <a:ext cx="914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91445"/>
            <a:ext cx="9144000" cy="31665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71800" y="3505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“..” = go back one directory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3810000" y="3886200"/>
            <a:ext cx="2286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53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20286" y="0"/>
            <a:ext cx="388519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head()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</a:t>
            </a:r>
            <a:r>
              <a:rPr lang="en-US" b="1" dirty="0"/>
              <a:t>head() </a:t>
            </a:r>
            <a:r>
              <a:rPr lang="en-US" dirty="0"/>
              <a:t>method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3886200"/>
            <a:ext cx="83058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If the data is really large you don’t want to print out the entire </a:t>
            </a:r>
            <a:r>
              <a:rPr lang="en-US" dirty="0" err="1"/>
              <a:t>dataframe</a:t>
            </a:r>
            <a:r>
              <a:rPr lang="en-US" dirty="0"/>
              <a:t> to your output.</a:t>
            </a:r>
            <a:endParaRPr lang="en-US" b="1" dirty="0"/>
          </a:p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b="1" dirty="0"/>
              <a:t>head(n) </a:t>
            </a:r>
            <a:r>
              <a:rPr lang="en-US" dirty="0"/>
              <a:t>method outputs the first n rows of the data frame. If n is not supplied, the default is the first 5 rows.</a:t>
            </a:r>
          </a:p>
          <a:p>
            <a:pPr marL="285750" indent="-285750">
              <a:buFont typeface="Arial"/>
              <a:buChar char="•"/>
            </a:pP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 like to run the head() method after I read in the </a:t>
            </a:r>
            <a:r>
              <a:rPr lang="en-US" dirty="0" err="1"/>
              <a:t>dataframe</a:t>
            </a:r>
            <a:r>
              <a:rPr lang="en-US" dirty="0"/>
              <a:t> to check that everything got read in correctly.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There is also a </a:t>
            </a:r>
            <a:r>
              <a:rPr lang="en-US" b="1" dirty="0"/>
              <a:t>tail(n) </a:t>
            </a:r>
            <a:r>
              <a:rPr lang="en-US" dirty="0"/>
              <a:t>method that returns the last n rows of the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524000"/>
            <a:ext cx="7010400" cy="240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46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9310" y="0"/>
            <a:ext cx="29271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Features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066800"/>
            <a:ext cx="6577724" cy="533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0" y="4572000"/>
            <a:ext cx="2362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 = string</a:t>
            </a:r>
          </a:p>
          <a:p>
            <a:endParaRPr lang="en-US" dirty="0"/>
          </a:p>
          <a:p>
            <a:r>
              <a:rPr lang="en-US" dirty="0"/>
              <a:t>float64 = decimal</a:t>
            </a:r>
          </a:p>
          <a:p>
            <a:endParaRPr lang="en-US" dirty="0"/>
          </a:p>
          <a:p>
            <a:r>
              <a:rPr lang="en-US" dirty="0"/>
              <a:t>int64 = integer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209800" y="4789460"/>
            <a:ext cx="4572000" cy="152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>
            <a:off x="2209800" y="4472464"/>
            <a:ext cx="4648200" cy="917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209800" y="5638800"/>
            <a:ext cx="4648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10400" y="37338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 of this as a list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838200" y="3962400"/>
            <a:ext cx="6096000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58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9310" y="0"/>
            <a:ext cx="29271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Features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8048953" cy="1380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9144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14800" y="124148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" y="32766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names = index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81000" y="26670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115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9310" y="0"/>
            <a:ext cx="29271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Features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8048953" cy="1380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9144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14800" y="124148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" y="32766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names = index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81000" y="26670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3886200"/>
            <a:ext cx="7242098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59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9310" y="0"/>
            <a:ext cx="292715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Basic Features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524000"/>
            <a:ext cx="8048953" cy="13807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9144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14800" y="124148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200" y="3276600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row names = index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81000" y="26670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" y="4038600"/>
            <a:ext cx="8305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Pandas defaults to have the index be the row number and it will automatically recognize that the first row is the column names.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We will discuss later why you would want the index to be something other than the row numbers.</a:t>
            </a:r>
          </a:p>
          <a:p>
            <a:pPr lvl="1"/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Next we discuss how to pick out various pieces of the </a:t>
            </a:r>
            <a:r>
              <a:rPr lang="en-US" dirty="0" err="1"/>
              <a:t>dataframe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83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62000"/>
            <a:ext cx="7696200" cy="4572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6304" y="0"/>
            <a:ext cx="507317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Selecting a Single Column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71600" y="83820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371600" y="31242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71600" y="8382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05000" y="83820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14400" y="54864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Between square brackets, the column must be given as a string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Outputs column as a series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A series is a one dimensional </a:t>
            </a:r>
            <a:r>
              <a:rPr lang="en-US" dirty="0" err="1"/>
              <a:t>dataframe</a:t>
            </a:r>
            <a:r>
              <a:rPr lang="en-US" dirty="0"/>
              <a:t>..more on this in the slicing section</a:t>
            </a:r>
          </a:p>
        </p:txBody>
      </p:sp>
    </p:spTree>
    <p:extLst>
      <p:ext uri="{BB962C8B-B14F-4D97-AF65-F5344CB8AC3E}">
        <p14:creationId xmlns:p14="http://schemas.microsoft.com/office/powerpoint/2010/main" val="17373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9967" y="0"/>
            <a:ext cx="15658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Pandas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1000" y="1143000"/>
            <a:ext cx="8458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will use pandas to:</a:t>
            </a:r>
          </a:p>
          <a:p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Read in data from Excel.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Manipulate data in spreadsheet.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Visualize data (we will also use another Python package called </a:t>
            </a:r>
            <a:r>
              <a:rPr lang="en-US" sz="2000" dirty="0" err="1"/>
              <a:t>ggplot</a:t>
            </a:r>
            <a:r>
              <a:rPr lang="en-US" sz="2000" dirty="0"/>
              <a:t> to do this).</a:t>
            </a:r>
          </a:p>
          <a:p>
            <a:pPr marL="800100" lvl="1" indent="-342900">
              <a:buFont typeface="Arial"/>
              <a:buChar char="•"/>
            </a:pPr>
            <a:endParaRPr lang="en-US" sz="2000" dirty="0"/>
          </a:p>
          <a:p>
            <a:pPr marL="800100" lvl="1" indent="-342900">
              <a:buFont typeface="Arial"/>
              <a:buChar char="•"/>
            </a:pPr>
            <a:r>
              <a:rPr lang="en-US" sz="2000" dirty="0"/>
              <a:t>Filter and aggregate data from spreadsheet using SQL</a:t>
            </a:r>
          </a:p>
          <a:p>
            <a:endParaRPr lang="en-US" sz="2000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3132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26304" y="0"/>
            <a:ext cx="507317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Selecting a Single Column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914400" y="5486400"/>
            <a:ext cx="754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Exactly equivalent way to get Name column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+ : don’t have to type brackets or quotes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-: won’t generalize to selecting multiple columns,, won’t work if column names have spaces, can’t create new columns this way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838200"/>
            <a:ext cx="7315200" cy="459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474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8140" y="0"/>
            <a:ext cx="5409504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Selecting Multiple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66800"/>
            <a:ext cx="7315200" cy="543332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57446" y="107794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57446" y="336394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57446" y="107794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90846" y="107794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489882" y="109666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89882" y="338266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89882" y="109666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023282" y="109666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114800" y="4724400"/>
            <a:ext cx="396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 of strings, which correspond to column names.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You can select as many column as you want.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Column don’t have to be contiguous.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124200" y="4038600"/>
            <a:ext cx="23622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642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4252" y="0"/>
            <a:ext cx="285727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Storing Result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219200"/>
            <a:ext cx="3485147" cy="5029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0600" y="2209800"/>
            <a:ext cx="3886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store a slice?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We might want/have to do our analysis is steps.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Less error prone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More readable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4800600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variable name stores a series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905000" y="4267200"/>
            <a:ext cx="609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284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615" y="0"/>
            <a:ext cx="30885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Series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43000"/>
            <a:ext cx="3987800" cy="262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1905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Slice/index through the index, which is usually numbers</a:t>
            </a:r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2362200" y="2366665"/>
            <a:ext cx="304800" cy="300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38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615" y="0"/>
            <a:ext cx="30885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Series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43000"/>
            <a:ext cx="3987800" cy="262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1905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Slice/index through the index, which is usually numbers</a:t>
            </a:r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2362200" y="2366665"/>
            <a:ext cx="304800" cy="300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5" y="5181600"/>
            <a:ext cx="1625600" cy="88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4" y="4495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Picking out single element</a:t>
            </a:r>
          </a:p>
        </p:txBody>
      </p:sp>
    </p:spTree>
    <p:extLst>
      <p:ext uri="{BB962C8B-B14F-4D97-AF65-F5344CB8AC3E}">
        <p14:creationId xmlns:p14="http://schemas.microsoft.com/office/powerpoint/2010/main" val="3040375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615" y="0"/>
            <a:ext cx="30885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Series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43000"/>
            <a:ext cx="3987800" cy="262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1905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Slice/index through the index, which is usually numbers</a:t>
            </a:r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2362200" y="2366665"/>
            <a:ext cx="304800" cy="300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5" y="5181600"/>
            <a:ext cx="1625600" cy="88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4" y="4495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Picking out single element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352" y="5181600"/>
            <a:ext cx="2844800" cy="152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0" y="4495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Contiguous slice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7800" y="4724400"/>
            <a:ext cx="1676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non_inclusive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91000" y="4953000"/>
            <a:ext cx="1066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485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18615" y="0"/>
            <a:ext cx="30885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Series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43000"/>
            <a:ext cx="3987800" cy="262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190500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Slice/index through the index, which is usually numbers</a:t>
            </a:r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2362200" y="2366665"/>
            <a:ext cx="304800" cy="300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5" y="5181600"/>
            <a:ext cx="1625600" cy="88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764" y="4495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Picking out single element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352" y="5181600"/>
            <a:ext cx="2844800" cy="152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48000" y="44958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Contiguous slice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72200" y="46482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Arbitrary slice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3600" y="5181600"/>
            <a:ext cx="2857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85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1592" y="0"/>
            <a:ext cx="40626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Data Frame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696200" cy="24726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3400" y="3810000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There are a few ways to pick slice a data frame, we will use the .</a:t>
            </a:r>
            <a:r>
              <a:rPr lang="en-US" dirty="0" err="1"/>
              <a:t>loc</a:t>
            </a:r>
            <a:r>
              <a:rPr lang="en-US" dirty="0"/>
              <a:t> method.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Access elements through the index labels column names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We will see how to change both of these labels later on</a:t>
            </a:r>
          </a:p>
        </p:txBody>
      </p:sp>
    </p:spTree>
    <p:extLst>
      <p:ext uri="{BB962C8B-B14F-4D97-AF65-F5344CB8AC3E}">
        <p14:creationId xmlns:p14="http://schemas.microsoft.com/office/powerpoint/2010/main" val="2064379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1592" y="0"/>
            <a:ext cx="40626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Data Frame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696200" cy="24726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810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Pick a single value out.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5029200"/>
            <a:ext cx="5943600" cy="11811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914400" y="1371600"/>
            <a:ext cx="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447800" y="1371600"/>
            <a:ext cx="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4400" y="17526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13716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43400" y="44196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Index label (number)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58000" y="41148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name (string)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5486400" y="4800600"/>
            <a:ext cx="533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934200" y="48006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174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1592" y="0"/>
            <a:ext cx="40626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Data Frame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696200" cy="24726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810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Pick out entire row: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14400" y="1371600"/>
            <a:ext cx="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382000" y="1371600"/>
            <a:ext cx="0" cy="381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4400" y="1752600"/>
            <a:ext cx="7467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1371600"/>
            <a:ext cx="7467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800" y="4245783"/>
            <a:ext cx="3962400" cy="24039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239000" y="38862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“pick out all columns” 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781800" y="4114800"/>
            <a:ext cx="4572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62600" y="5257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first_row</a:t>
            </a:r>
            <a:r>
              <a:rPr lang="en-US" dirty="0"/>
              <a:t> is a series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4343400" y="4648200"/>
            <a:ext cx="12954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009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04457" y="0"/>
            <a:ext cx="231685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790835-215C-3A46-AD30-F124AC2D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57" y="763223"/>
            <a:ext cx="812800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30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1592" y="0"/>
            <a:ext cx="40626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Data Frame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696200" cy="24726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810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Pick out contiguous chunk: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14400" y="1371600"/>
            <a:ext cx="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10200" y="1371600"/>
            <a:ext cx="0" cy="914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4400" y="2286000"/>
            <a:ext cx="449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1371600"/>
            <a:ext cx="449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572000"/>
            <a:ext cx="6162359" cy="1892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0" y="3886200"/>
            <a:ext cx="2743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Endpoints are inclusive!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105400" y="4267200"/>
            <a:ext cx="304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781800" y="4267200"/>
            <a:ext cx="1524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12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31592" y="0"/>
            <a:ext cx="40626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Slicing a Data Frame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6800"/>
            <a:ext cx="7696200" cy="24726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3400" y="3810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Pick out arbitrary chunk: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14400" y="1371600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447800" y="1371600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14400" y="16764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14400" y="13716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419600"/>
            <a:ext cx="6208970" cy="18161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7772400" y="1371600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305800" y="1371600"/>
            <a:ext cx="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772400" y="16764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72400" y="13716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72400" y="19812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05800" y="19812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772400" y="25908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772400" y="19812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14400" y="19812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447800" y="1981200"/>
            <a:ext cx="0" cy="6096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14400" y="25908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14400" y="1981200"/>
            <a:ext cx="533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050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838200" y="1828800"/>
            <a:ext cx="7772400" cy="2895600"/>
          </a:xfrm>
        </p:spPr>
        <p:txBody>
          <a:bodyPr>
            <a:normAutofit/>
          </a:bodyPr>
          <a:lstStyle/>
          <a:p>
            <a:r>
              <a:rPr lang="en-US" dirty="0"/>
              <a:t>Pandas – Part 2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65760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08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14400"/>
            <a:ext cx="7283786" cy="3505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49530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compute the average score on the final?</a:t>
            </a:r>
          </a:p>
        </p:txBody>
      </p:sp>
    </p:spTree>
    <p:extLst>
      <p:ext uri="{BB962C8B-B14F-4D97-AF65-F5344CB8AC3E}">
        <p14:creationId xmlns:p14="http://schemas.microsoft.com/office/powerpoint/2010/main" val="4131414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compute the average score on the final?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191000"/>
            <a:ext cx="4495800" cy="2310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53200" y="487680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 in mean() method</a:t>
            </a:r>
          </a:p>
          <a:p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572000" y="4800600"/>
            <a:ext cx="19050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943600" y="5029200"/>
            <a:ext cx="533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315200" y="114300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315200" y="34290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315200" y="1143000"/>
            <a:ext cx="45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0" y="114300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6137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I compute the highest Mini Exam 1 score?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565758"/>
            <a:ext cx="5943600" cy="10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84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can actually get all key stats for </a:t>
            </a:r>
            <a:r>
              <a:rPr lang="en-US" i="1" dirty="0"/>
              <a:t>numeric </a:t>
            </a:r>
            <a:r>
              <a:rPr lang="en-US" dirty="0"/>
              <a:t>columns at once with the describe() method: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4333436"/>
            <a:ext cx="5266847" cy="25002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46482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summary_df</a:t>
            </a:r>
            <a:r>
              <a:rPr lang="en-US" dirty="0"/>
              <a:t> is a </a:t>
            </a:r>
            <a:r>
              <a:rPr lang="en-US" dirty="0" err="1"/>
              <a:t>dataframe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04219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can actually get all key stats for </a:t>
            </a:r>
            <a:r>
              <a:rPr lang="en-US" i="1" dirty="0"/>
              <a:t>numeric </a:t>
            </a:r>
            <a:r>
              <a:rPr lang="en-US" dirty="0"/>
              <a:t>columns at once with the describe() method: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229100"/>
            <a:ext cx="351049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71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can actually get all key stats for </a:t>
            </a:r>
            <a:r>
              <a:rPr lang="en-US" i="1" dirty="0"/>
              <a:t>numeric </a:t>
            </a:r>
            <a:r>
              <a:rPr lang="en-US" dirty="0"/>
              <a:t>columns at once with the describe() method: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229100"/>
            <a:ext cx="3510495" cy="2628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48768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here the index is </a:t>
            </a:r>
            <a:r>
              <a:rPr lang="en-US" i="1" dirty="0"/>
              <a:t>not </a:t>
            </a:r>
            <a:r>
              <a:rPr lang="en-US" dirty="0"/>
              <a:t>row numbers…</a:t>
            </a:r>
          </a:p>
        </p:txBody>
      </p:sp>
    </p:spTree>
    <p:extLst>
      <p:ext uri="{BB962C8B-B14F-4D97-AF65-F5344CB8AC3E}">
        <p14:creationId xmlns:p14="http://schemas.microsoft.com/office/powerpoint/2010/main" val="2037463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useful built in methods: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191000"/>
            <a:ext cx="5346700" cy="1473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60960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value_count</a:t>
            </a:r>
            <a:r>
              <a:rPr lang="en-US" b="1" dirty="0"/>
              <a:t>(): </a:t>
            </a:r>
            <a:r>
              <a:rPr lang="en-US" dirty="0"/>
              <a:t>Gives a count of the number of times each unique value </a:t>
            </a:r>
            <a:r>
              <a:rPr lang="en-US" dirty="0" err="1"/>
              <a:t>apears</a:t>
            </a:r>
            <a:r>
              <a:rPr lang="en-US" dirty="0"/>
              <a:t> in the column.  Returns a series where indices are the unique column values.</a:t>
            </a:r>
          </a:p>
        </p:txBody>
      </p:sp>
    </p:spTree>
    <p:extLst>
      <p:ext uri="{BB962C8B-B14F-4D97-AF65-F5344CB8AC3E}">
        <p14:creationId xmlns:p14="http://schemas.microsoft.com/office/powerpoint/2010/main" val="2609167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5796" y="0"/>
            <a:ext cx="53941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Excel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47800"/>
            <a:ext cx="7632700" cy="2247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the following data saved in the file “</a:t>
            </a:r>
            <a:r>
              <a:rPr lang="en-US" dirty="0" err="1"/>
              <a:t>Grades_Short.csv</a:t>
            </a:r>
            <a:r>
              <a:rPr lang="en-US" dirty="0"/>
              <a:t>”: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" y="4191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read this data into pandas: </a:t>
            </a:r>
          </a:p>
        </p:txBody>
      </p:sp>
    </p:spTree>
    <p:extLst>
      <p:ext uri="{BB962C8B-B14F-4D97-AF65-F5344CB8AC3E}">
        <p14:creationId xmlns:p14="http://schemas.microsoft.com/office/powerpoint/2010/main" val="21289428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useful built in methods: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60960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value_count</a:t>
            </a:r>
            <a:r>
              <a:rPr lang="en-US" b="1" dirty="0"/>
              <a:t>(): </a:t>
            </a:r>
            <a:r>
              <a:rPr lang="en-US" dirty="0"/>
              <a:t>Gives a count of the number of times each unique value appears in the column.  Returns a series where indices are the unique column values.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038600"/>
            <a:ext cx="5003800" cy="19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3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479" y="0"/>
            <a:ext cx="349882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Built in Functions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400" y="36576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useful built in methods: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14400"/>
            <a:ext cx="7761993" cy="2590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3400" y="6096000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unique(): </a:t>
            </a:r>
            <a:r>
              <a:rPr lang="en-US" dirty="0"/>
              <a:t>Returns an array of all of the unique values.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114800"/>
            <a:ext cx="4385590" cy="18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4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5175" y="0"/>
            <a:ext cx="45754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Attributes vs. Methods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do I a put a ()?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9800"/>
            <a:ext cx="2667000" cy="3731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514600"/>
            <a:ext cx="5715000" cy="254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66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5175" y="0"/>
            <a:ext cx="45754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Attributes vs. Methods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do I a put a ()?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9800"/>
            <a:ext cx="2667000" cy="3731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514600"/>
            <a:ext cx="5715000" cy="25424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18288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attributes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812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methods</a:t>
            </a:r>
          </a:p>
        </p:txBody>
      </p:sp>
    </p:spTree>
    <p:extLst>
      <p:ext uri="{BB962C8B-B14F-4D97-AF65-F5344CB8AC3E}">
        <p14:creationId xmlns:p14="http://schemas.microsoft.com/office/powerpoint/2010/main" val="41316972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75175" y="0"/>
            <a:ext cx="457544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Attributes vs. Methods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81000" y="12192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do I a put a ()?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09800"/>
            <a:ext cx="2667000" cy="37316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514600"/>
            <a:ext cx="5715000" cy="25424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18288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attributes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29200" y="19812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dataframe</a:t>
            </a:r>
            <a:r>
              <a:rPr lang="en-US" dirty="0"/>
              <a:t> methods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" y="60960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Features of </a:t>
            </a:r>
            <a:r>
              <a:rPr lang="en-US" dirty="0" err="1"/>
              <a:t>dataframe</a:t>
            </a:r>
            <a:r>
              <a:rPr lang="en-US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0" y="51816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 computation for output</a:t>
            </a:r>
          </a:p>
        </p:txBody>
      </p:sp>
    </p:spTree>
    <p:extLst>
      <p:ext uri="{BB962C8B-B14F-4D97-AF65-F5344CB8AC3E}">
        <p14:creationId xmlns:p14="http://schemas.microsoft.com/office/powerpoint/2010/main" val="3745894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2533" y="0"/>
            <a:ext cx="45407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Creating New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6705600" cy="2707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36576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create a useless new column of all 1s: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91000"/>
            <a:ext cx="7354354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60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92533" y="0"/>
            <a:ext cx="45407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Creating New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838200"/>
            <a:ext cx="6705600" cy="27075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8600" y="3657600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create column as function of other column. The Final was worth 36 points, let’s create a column for each student’s percentage.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419600"/>
            <a:ext cx="8077200" cy="219226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162800" y="2057400"/>
            <a:ext cx="0" cy="1447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162800" y="3505200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162800" y="2057400"/>
            <a:ext cx="304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467600" y="2057400"/>
            <a:ext cx="0" cy="1447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543800" y="22860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482" y="2187520"/>
            <a:ext cx="469900" cy="20320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7543800" y="255916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40" y="2460577"/>
            <a:ext cx="4699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189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4743" y="0"/>
            <a:ext cx="355630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Deleting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800"/>
            <a:ext cx="91440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77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4743" y="0"/>
            <a:ext cx="355630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Deleting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500"/>
            <a:ext cx="9144000" cy="46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50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84743" y="0"/>
            <a:ext cx="355630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Deleting Columns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EA0EF2-D0D6-1144-B2B2-1F2500F4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72" y="925479"/>
            <a:ext cx="4038600" cy="81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47EB23-5950-A64A-A4C0-3F368A60A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8" y="1926285"/>
            <a:ext cx="9144000" cy="35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4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5796" y="0"/>
            <a:ext cx="53941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Excel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32700" cy="2247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the following data saved in the file “</a:t>
            </a:r>
            <a:r>
              <a:rPr lang="en-US" dirty="0" err="1"/>
              <a:t>Grades_Short.csv</a:t>
            </a:r>
            <a:r>
              <a:rPr lang="en-US" dirty="0"/>
              <a:t>”: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" y="4191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read this data into pandas: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953000"/>
            <a:ext cx="7899400" cy="13335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7836" y="5127680"/>
            <a:ext cx="6858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3886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Before you use pandas you must import it.  Anytime you use pandas put this line as the top of your code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25322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6486" y="0"/>
            <a:ext cx="35928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9144000" cy="702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59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 of column of index label</a:t>
            </a: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2057400" y="2960132"/>
            <a:ext cx="99060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3988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6486" y="0"/>
            <a:ext cx="35928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9144000" cy="702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59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 of column of index label</a:t>
            </a: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2057400" y="2960132"/>
            <a:ext cx="99060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52800" y="4800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axis = 1 – delete specified columns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axis = 0 – delete specified rows 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181600" y="4038600"/>
            <a:ext cx="9906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531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6486" y="0"/>
            <a:ext cx="35928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9144000" cy="7025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5908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 of column of index label</a:t>
            </a:r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>
            <a:off x="2057400" y="2960132"/>
            <a:ext cx="990600" cy="69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52800" y="48006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axis = 1 – delete specified columns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axis = 0 – delete specified rows 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181600" y="4038600"/>
            <a:ext cx="9906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43400" y="2362200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inplace</a:t>
            </a:r>
            <a:r>
              <a:rPr lang="en-US" dirty="0"/>
              <a:t> = True– change </a:t>
            </a:r>
            <a:r>
              <a:rPr lang="en-US" dirty="0" err="1"/>
              <a:t>df_grades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inplace</a:t>
            </a:r>
            <a:r>
              <a:rPr lang="en-US" dirty="0"/>
              <a:t> = False – return </a:t>
            </a:r>
            <a:r>
              <a:rPr lang="en-US" dirty="0" err="1"/>
              <a:t>dataframe</a:t>
            </a:r>
            <a:r>
              <a:rPr lang="en-US" dirty="0"/>
              <a:t> with specified columns deleted, do not change </a:t>
            </a:r>
            <a:r>
              <a:rPr lang="en-US" dirty="0" err="1"/>
              <a:t>df_grades</a:t>
            </a:r>
            <a:r>
              <a:rPr lang="en-US" dirty="0"/>
              <a:t> 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400800" y="3352800"/>
            <a:ext cx="9906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661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3572" y="0"/>
            <a:ext cx="531865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 - </a:t>
            </a:r>
            <a:r>
              <a:rPr lang="en-US" sz="3600" b="1" dirty="0" err="1">
                <a:solidFill>
                  <a:schemeClr val="bg1"/>
                </a:solidFill>
              </a:rPr>
              <a:t>inplace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219200"/>
            <a:ext cx="5245100" cy="46317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352800" y="45720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column “Grade” is removed from </a:t>
            </a:r>
            <a:r>
              <a:rPr lang="en-US" dirty="0" err="1"/>
              <a:t>name_grade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636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3572" y="0"/>
            <a:ext cx="531865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 - </a:t>
            </a:r>
            <a:r>
              <a:rPr lang="en-US" sz="3600" b="1" dirty="0" err="1">
                <a:solidFill>
                  <a:schemeClr val="bg1"/>
                </a:solidFill>
              </a:rPr>
              <a:t>inplace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14400"/>
            <a:ext cx="4988378" cy="594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37338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Just returns a </a:t>
            </a:r>
            <a:r>
              <a:rPr lang="en-US" dirty="0" err="1"/>
              <a:t>dataframe</a:t>
            </a:r>
            <a:r>
              <a:rPr lang="en-US" dirty="0"/>
              <a:t> with “Grade” deleted.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05200" y="5486400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dataframe</a:t>
            </a:r>
            <a:r>
              <a:rPr lang="en-US" dirty="0"/>
              <a:t> </a:t>
            </a:r>
            <a:r>
              <a:rPr lang="en-US" dirty="0" err="1"/>
              <a:t>name_grade</a:t>
            </a:r>
            <a:r>
              <a:rPr lang="en-US" dirty="0"/>
              <a:t> is unchanged.</a:t>
            </a:r>
          </a:p>
        </p:txBody>
      </p:sp>
    </p:spTree>
    <p:extLst>
      <p:ext uri="{BB962C8B-B14F-4D97-AF65-F5344CB8AC3E}">
        <p14:creationId xmlns:p14="http://schemas.microsoft.com/office/powerpoint/2010/main" val="38669558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3572" y="0"/>
            <a:ext cx="531865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 - </a:t>
            </a:r>
            <a:r>
              <a:rPr lang="en-US" sz="3600" b="1" dirty="0" err="1">
                <a:solidFill>
                  <a:schemeClr val="bg1"/>
                </a:solidFill>
              </a:rPr>
              <a:t>inplace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90600"/>
            <a:ext cx="7739103" cy="53869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4600" y="480060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Have to store the result in a variable to use the </a:t>
            </a:r>
            <a:r>
              <a:rPr lang="en-US" dirty="0" err="1"/>
              <a:t>dataframe</a:t>
            </a:r>
            <a:r>
              <a:rPr lang="en-US" dirty="0"/>
              <a:t> with “Grade” deleted.</a:t>
            </a:r>
          </a:p>
        </p:txBody>
      </p:sp>
    </p:spTree>
    <p:extLst>
      <p:ext uri="{BB962C8B-B14F-4D97-AF65-F5344CB8AC3E}">
        <p14:creationId xmlns:p14="http://schemas.microsoft.com/office/powerpoint/2010/main" val="148491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2656" y="0"/>
            <a:ext cx="468048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The Drop Method - axis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9200"/>
            <a:ext cx="5747848" cy="4724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48768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index labels to be deleted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4038600" y="4114800"/>
            <a:ext cx="3810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7228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6132" y="0"/>
            <a:ext cx="38935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Sorting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900"/>
            <a:ext cx="9144000" cy="337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799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6132" y="0"/>
            <a:ext cx="38935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Sorting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41DD4-B0C4-EE40-8DA5-9275B068D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92822"/>
            <a:ext cx="5702300" cy="77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FDE5BD-D92B-5C4D-9638-96A3024E3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8" y="1905000"/>
            <a:ext cx="9144000" cy="399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877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6132" y="0"/>
            <a:ext cx="38935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Sorting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0800"/>
            <a:ext cx="9144000" cy="42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13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5796" y="0"/>
            <a:ext cx="53941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Excel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47800"/>
            <a:ext cx="7632700" cy="2247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the following data saved in the file “</a:t>
            </a:r>
            <a:r>
              <a:rPr lang="en-US" dirty="0" err="1"/>
              <a:t>Grades_Short.csv</a:t>
            </a:r>
            <a:r>
              <a:rPr lang="en-US" dirty="0"/>
              <a:t>”: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400" y="41910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how we read this data into pandas: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953000"/>
            <a:ext cx="7899400" cy="133350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6200" y="5791200"/>
            <a:ext cx="6858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388620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Reading the data into a variable called </a:t>
            </a:r>
            <a:r>
              <a:rPr lang="en-US" b="1" dirty="0" err="1"/>
              <a:t>df_grades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53200" y="63246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to file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7010400" y="6019800"/>
            <a:ext cx="76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43000" y="632460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Built in </a:t>
            </a:r>
            <a:r>
              <a:rPr lang="en-US" dirty="0" err="1"/>
              <a:t>read_csv</a:t>
            </a:r>
            <a:r>
              <a:rPr lang="en-US" dirty="0"/>
              <a:t> method 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276600" y="6096000"/>
            <a:ext cx="304800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890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8484" y="0"/>
            <a:ext cx="38888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Parking Ticket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the following data saved in the file “</a:t>
            </a:r>
            <a:r>
              <a:rPr lang="en-US" dirty="0" err="1"/>
              <a:t>Parking.csv</a:t>
            </a:r>
            <a:r>
              <a:rPr lang="en-US" dirty="0"/>
              <a:t>”: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24000"/>
            <a:ext cx="4432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478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8484" y="0"/>
            <a:ext cx="38888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Parking Ticket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the following data saved in the file “</a:t>
            </a:r>
            <a:r>
              <a:rPr lang="en-US" dirty="0" err="1"/>
              <a:t>Parking.csv</a:t>
            </a:r>
            <a:r>
              <a:rPr lang="en-US" dirty="0"/>
              <a:t>”: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3733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what happens when we read in the data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71600"/>
            <a:ext cx="4432300" cy="218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267200"/>
            <a:ext cx="4888476" cy="218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48768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Unwanted column</a:t>
            </a:r>
          </a:p>
        </p:txBody>
      </p:sp>
    </p:spTree>
    <p:extLst>
      <p:ext uri="{BB962C8B-B14F-4D97-AF65-F5344CB8AC3E}">
        <p14:creationId xmlns:p14="http://schemas.microsoft.com/office/powerpoint/2010/main" val="10827753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8484" y="0"/>
            <a:ext cx="38888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Parking Ticket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the following data saved in the file “</a:t>
            </a:r>
            <a:r>
              <a:rPr lang="en-US" dirty="0" err="1"/>
              <a:t>Parking.csv</a:t>
            </a:r>
            <a:r>
              <a:rPr lang="en-US" dirty="0"/>
              <a:t>”: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3733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what happens when we read in the data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71600"/>
            <a:ext cx="4432300" cy="218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267200"/>
            <a:ext cx="4888476" cy="218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48768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Unwanted column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47800" y="5257800"/>
            <a:ext cx="685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762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2317" y="0"/>
            <a:ext cx="368113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Pandas – </a:t>
            </a:r>
            <a:r>
              <a:rPr lang="en-US" sz="3600" b="1" dirty="0" err="1">
                <a:solidFill>
                  <a:schemeClr val="bg1"/>
                </a:solidFill>
              </a:rPr>
              <a:t>read_csv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A64E1-2B12-D34F-BBE9-83F850E8F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17" y="762000"/>
            <a:ext cx="3784600" cy="876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A4DAF5-BB15-2B47-A33F-2D3FF8BEF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115" y="1905000"/>
            <a:ext cx="9144000" cy="354394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28D88-7E80-7047-BDAA-0F005012917F}"/>
              </a:ext>
            </a:extLst>
          </p:cNvPr>
          <p:cNvCxnSpPr/>
          <p:nvPr/>
        </p:nvCxnSpPr>
        <p:spPr>
          <a:xfrm>
            <a:off x="307975" y="3352800"/>
            <a:ext cx="9874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3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8484" y="0"/>
            <a:ext cx="38888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Parking Ticket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have the following data saved in the file “</a:t>
            </a:r>
            <a:r>
              <a:rPr lang="en-US" dirty="0" err="1"/>
              <a:t>Parking.csv</a:t>
            </a:r>
            <a:r>
              <a:rPr lang="en-US" dirty="0"/>
              <a:t>”: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1000" y="3733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see what happens when we read in the data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371600"/>
            <a:ext cx="4432300" cy="2184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4267200"/>
            <a:ext cx="5562599" cy="23243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5562600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Specifies which column in the file should be the index col.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943600" y="4953000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871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8484" y="0"/>
            <a:ext cx="38888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Parking Ticket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79" y="914400"/>
            <a:ext cx="6694221" cy="419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8600" y="4419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columns are stored as strings!</a:t>
            </a:r>
          </a:p>
        </p:txBody>
      </p:sp>
    </p:spTree>
    <p:extLst>
      <p:ext uri="{BB962C8B-B14F-4D97-AF65-F5344CB8AC3E}">
        <p14:creationId xmlns:p14="http://schemas.microsoft.com/office/powerpoint/2010/main" val="40964135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18484" y="0"/>
            <a:ext cx="388880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Parking Ticket Data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279" y="914400"/>
            <a:ext cx="6694221" cy="419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8600" y="44196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columns are stored as strings!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5410200"/>
            <a:ext cx="678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options to convert </a:t>
            </a:r>
            <a:r>
              <a:rPr lang="en-US" dirty="0" err="1"/>
              <a:t>Issue_Date</a:t>
            </a:r>
            <a:r>
              <a:rPr lang="en-US" dirty="0"/>
              <a:t> column to </a:t>
            </a:r>
            <a:r>
              <a:rPr lang="en-US" dirty="0" err="1"/>
              <a:t>datetime</a:t>
            </a:r>
            <a:r>
              <a:rPr lang="en-US" dirty="0"/>
              <a:t>: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Tell pandas </a:t>
            </a:r>
            <a:r>
              <a:rPr lang="en-US" dirty="0" err="1"/>
              <a:t>Issue_Date</a:t>
            </a:r>
            <a:r>
              <a:rPr lang="en-US" dirty="0"/>
              <a:t> is a </a:t>
            </a:r>
            <a:r>
              <a:rPr lang="en-US" dirty="0" err="1"/>
              <a:t>datetime</a:t>
            </a:r>
            <a:r>
              <a:rPr lang="en-US" dirty="0"/>
              <a:t> when reading in the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Convert the column after having read in the data.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757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9B71E-8DDF-4649-8245-689B8C4B9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7" y="2286000"/>
            <a:ext cx="9144000" cy="3743921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2317" y="0"/>
            <a:ext cx="368113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Pandas – </a:t>
            </a:r>
            <a:r>
              <a:rPr lang="en-US" sz="3600" b="1" dirty="0" err="1">
                <a:solidFill>
                  <a:schemeClr val="bg1"/>
                </a:solidFill>
              </a:rPr>
              <a:t>read_csv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A64E1-2B12-D34F-BBE9-83F850E8F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2317" y="762000"/>
            <a:ext cx="3784600" cy="8763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E28D88-7E80-7047-BDAA-0F005012917F}"/>
              </a:ext>
            </a:extLst>
          </p:cNvPr>
          <p:cNvCxnSpPr/>
          <p:nvPr/>
        </p:nvCxnSpPr>
        <p:spPr>
          <a:xfrm>
            <a:off x="381000" y="2819400"/>
            <a:ext cx="9874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811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1179" y="0"/>
            <a:ext cx="468341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Converting to </a:t>
            </a:r>
            <a:r>
              <a:rPr lang="en-US" sz="3600" b="1" dirty="0" err="1">
                <a:solidFill>
                  <a:schemeClr val="bg1"/>
                </a:solidFill>
              </a:rPr>
              <a:t>Datetime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6934200" cy="43206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86200" y="51054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</a:t>
            </a:r>
            <a:r>
              <a:rPr lang="en-US" dirty="0" err="1"/>
              <a:t>Issue_Date</a:t>
            </a:r>
            <a:r>
              <a:rPr lang="en-US" dirty="0"/>
              <a:t> is stored as a </a:t>
            </a:r>
            <a:r>
              <a:rPr lang="en-US" dirty="0" err="1"/>
              <a:t>datetime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25130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1179" y="0"/>
            <a:ext cx="468341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Converting to </a:t>
            </a:r>
            <a:r>
              <a:rPr lang="en-US" sz="3600" b="1" dirty="0" err="1">
                <a:solidFill>
                  <a:schemeClr val="bg1"/>
                </a:solidFill>
              </a:rPr>
              <a:t>Datetime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1: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47800"/>
            <a:ext cx="6934200" cy="43206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86200" y="5105400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</a:t>
            </a:r>
            <a:r>
              <a:rPr lang="en-US" dirty="0" err="1"/>
              <a:t>Issue_Date</a:t>
            </a:r>
            <a:r>
              <a:rPr lang="en-US" dirty="0"/>
              <a:t> is stored as a </a:t>
            </a:r>
            <a:r>
              <a:rPr lang="en-US" dirty="0" err="1"/>
              <a:t>datetime</a:t>
            </a:r>
            <a:r>
              <a:rPr lang="en-US" dirty="0"/>
              <a:t>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76800" y="2971800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List of column names that you want read in as </a:t>
            </a:r>
            <a:r>
              <a:rPr lang="en-US" dirty="0" err="1"/>
              <a:t>datetimes</a:t>
            </a:r>
            <a:r>
              <a:rPr lang="en-US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Pandas usually just figures out format.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638800" y="24384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780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22317" y="0"/>
            <a:ext cx="368113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Pandas – </a:t>
            </a:r>
            <a:r>
              <a:rPr lang="en-US" sz="3600" b="1" dirty="0" err="1">
                <a:solidFill>
                  <a:schemeClr val="bg1"/>
                </a:solidFill>
              </a:rPr>
              <a:t>read_csv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A64E1-2B12-D34F-BBE9-83F850E8F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317" y="762000"/>
            <a:ext cx="3784600" cy="87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57E9B1-F188-924B-AEDF-FF6B18262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7" y="1600200"/>
            <a:ext cx="9144000" cy="43754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9A851D-C036-774B-94C4-EAC83A74FB80}"/>
              </a:ext>
            </a:extLst>
          </p:cNvPr>
          <p:cNvSpPr txBox="1"/>
          <p:nvPr/>
        </p:nvSpPr>
        <p:spPr>
          <a:xfrm>
            <a:off x="990600" y="6096000"/>
            <a:ext cx="76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Always specify the input name (order of inputs only matters if you don’t)</a:t>
            </a:r>
          </a:p>
        </p:txBody>
      </p:sp>
    </p:spTree>
    <p:extLst>
      <p:ext uri="{BB962C8B-B14F-4D97-AF65-F5344CB8AC3E}">
        <p14:creationId xmlns:p14="http://schemas.microsoft.com/office/powerpoint/2010/main" val="18895506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1179" y="0"/>
            <a:ext cx="468341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Converting to </a:t>
            </a:r>
            <a:r>
              <a:rPr lang="en-US" sz="3600" b="1" dirty="0" err="1">
                <a:solidFill>
                  <a:schemeClr val="bg1"/>
                </a:solidFill>
              </a:rPr>
              <a:t>Datetime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Option 2: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24000"/>
            <a:ext cx="8077200" cy="49705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95800" y="2667000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Wrap column in </a:t>
            </a:r>
            <a:r>
              <a:rPr lang="en-US" dirty="0" err="1"/>
              <a:t>to_datetime</a:t>
            </a:r>
            <a:r>
              <a:rPr lang="en-US" dirty="0"/>
              <a:t>() built in function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324600" y="3352800"/>
            <a:ext cx="228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2434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9540" y="0"/>
            <a:ext cx="43667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Timestamp Attributes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38200"/>
            <a:ext cx="6032500" cy="33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66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79540" y="0"/>
            <a:ext cx="43667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Timestamp Attributes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4419600"/>
            <a:ext cx="3429000" cy="21515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1066800"/>
            <a:ext cx="55245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137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8077200" cy="512055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9" y="0"/>
            <a:ext cx="90543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Creating New Columns from </a:t>
            </a:r>
            <a:r>
              <a:rPr lang="en-US" sz="3600" b="1" dirty="0" err="1">
                <a:solidFill>
                  <a:schemeClr val="bg1"/>
                </a:solidFill>
              </a:rPr>
              <a:t>Datetime</a:t>
            </a:r>
            <a:r>
              <a:rPr lang="en-US" sz="3600" b="1" dirty="0">
                <a:solidFill>
                  <a:schemeClr val="bg1"/>
                </a:solidFill>
              </a:rPr>
              <a:t> Column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172200" y="4382869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.</a:t>
            </a:r>
            <a:r>
              <a:rPr lang="en-US" dirty="0" err="1"/>
              <a:t>dt</a:t>
            </a:r>
            <a:r>
              <a:rPr lang="en-US" dirty="0"/>
              <a:t> if we are applying </a:t>
            </a:r>
            <a:r>
              <a:rPr lang="en-US" dirty="0" err="1"/>
              <a:t>datetime</a:t>
            </a:r>
            <a:r>
              <a:rPr lang="en-US" dirty="0"/>
              <a:t> attributes to a series.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6781800" y="3773269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767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000" y="2540000"/>
            <a:ext cx="1905" cy="1905"/>
          </a:xfrm>
          <a:prstGeom prst="rect">
            <a:avLst/>
          </a:prstGeom>
        </p:spPr>
      </p:pic>
      <p:sp>
        <p:nvSpPr>
          <p:cNvPr id="6" name="Subtitle 9"/>
          <p:cNvSpPr txBox="1">
            <a:spLocks/>
          </p:cNvSpPr>
          <p:nvPr/>
        </p:nvSpPr>
        <p:spPr>
          <a:xfrm>
            <a:off x="1219200" y="3429000"/>
            <a:ext cx="69342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2" name="Title 6"/>
          <p:cNvSpPr>
            <a:spLocks noGrp="1"/>
          </p:cNvSpPr>
          <p:nvPr>
            <p:ph type="ctrTitle"/>
          </p:nvPr>
        </p:nvSpPr>
        <p:spPr>
          <a:xfrm>
            <a:off x="838200" y="1828800"/>
            <a:ext cx="7772400" cy="2895600"/>
          </a:xfrm>
        </p:spPr>
        <p:txBody>
          <a:bodyPr>
            <a:normAutofit/>
          </a:bodyPr>
          <a:lstStyle/>
          <a:p>
            <a:r>
              <a:rPr lang="en-US" dirty="0"/>
              <a:t>Pandas – Part 3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64770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3657600"/>
            <a:ext cx="34925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22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43000"/>
            <a:ext cx="7696200" cy="509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0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433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7ADFD0-0D74-A442-B455-8DF97FA7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02" y="892822"/>
            <a:ext cx="4546600" cy="723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D96D46-7D3D-9340-A587-B858D324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144000" cy="415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18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213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81200" y="40386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“curly” brackets around new column name assignments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743200" y="3200400"/>
            <a:ext cx="76200" cy="762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3581400" y="3200400"/>
            <a:ext cx="50292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29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213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6600" y="381000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old_column_name</a:t>
            </a:r>
            <a:r>
              <a:rPr lang="en-US" dirty="0"/>
              <a:t>”: “</a:t>
            </a:r>
            <a:r>
              <a:rPr lang="en-US" dirty="0" err="1"/>
              <a:t>new_column_name</a:t>
            </a:r>
            <a:r>
              <a:rPr lang="en-US" dirty="0"/>
              <a:t>”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562600" y="3276600"/>
            <a:ext cx="1447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509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5796" y="0"/>
            <a:ext cx="53941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Excel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what is </a:t>
            </a:r>
            <a:r>
              <a:rPr lang="en-US" dirty="0" err="1"/>
              <a:t>df_grades</a:t>
            </a:r>
            <a:r>
              <a:rPr lang="en-US" dirty="0"/>
              <a:t> and how does it store the data?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0200"/>
            <a:ext cx="7835900" cy="1524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600" y="358140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Typing the name of any variable at the end of a code cell will display the contents of the variable.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362200" y="3048000"/>
            <a:ext cx="1295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4806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213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19200" y="39624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inplace</a:t>
            </a:r>
            <a:r>
              <a:rPr lang="en-US" dirty="0"/>
              <a:t> = False (default) returns a new </a:t>
            </a:r>
            <a:r>
              <a:rPr lang="en-US" dirty="0" err="1"/>
              <a:t>dataframe</a:t>
            </a:r>
            <a:r>
              <a:rPr lang="en-US" dirty="0"/>
              <a:t> (</a:t>
            </a:r>
            <a:r>
              <a:rPr lang="en-US" dirty="0" err="1"/>
              <a:t>df_grades</a:t>
            </a:r>
            <a:r>
              <a:rPr lang="en-US" dirty="0"/>
              <a:t> is unaltered) with updated column names. 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505200" y="34290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2030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82333" y="0"/>
            <a:ext cx="4961139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Changing Column Names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0"/>
            <a:ext cx="9144000" cy="418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159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6800"/>
            <a:ext cx="7467600" cy="38775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53340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say you had separate </a:t>
            </a:r>
            <a:r>
              <a:rPr lang="en-US" dirty="0" err="1"/>
              <a:t>csv</a:t>
            </a:r>
            <a:r>
              <a:rPr lang="en-US" dirty="0"/>
              <a:t> files with the info for the students who got an A and everyone else, but you want to analyze everything together.</a:t>
            </a:r>
          </a:p>
        </p:txBody>
      </p:sp>
    </p:spTree>
    <p:extLst>
      <p:ext uri="{BB962C8B-B14F-4D97-AF65-F5344CB8AC3E}">
        <p14:creationId xmlns:p14="http://schemas.microsoft.com/office/powerpoint/2010/main" val="24124309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407400" cy="82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57800" y="25146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List of </a:t>
            </a:r>
            <a:r>
              <a:rPr lang="en-US" dirty="0" err="1"/>
              <a:t>dataframes</a:t>
            </a:r>
            <a:r>
              <a:rPr lang="en-US" dirty="0"/>
              <a:t> to concatenate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19800" y="1905000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8287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F739B5-B312-2D46-82E3-86E19C4C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892822"/>
            <a:ext cx="2743200" cy="736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FF52F-FDFC-B749-B31E-0D84CDDE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9144000" cy="40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7633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447800"/>
            <a:ext cx="8407400" cy="825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95600" y="2590800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axis = 0 (default) – combine the two </a:t>
            </a:r>
            <a:r>
              <a:rPr lang="en-US" dirty="0" err="1"/>
              <a:t>dataframes</a:t>
            </a:r>
            <a:r>
              <a:rPr lang="en-US" dirty="0"/>
              <a:t> by stacking them on top of each other. Set axis =1 to stack side by side.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267200" y="2057400"/>
            <a:ext cx="762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5173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6019800" y="1905000"/>
            <a:ext cx="15240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7772400" cy="46572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5000" y="548640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# of columns has to match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What is going to happen to index? </a:t>
            </a:r>
          </a:p>
        </p:txBody>
      </p:sp>
    </p:spTree>
    <p:extLst>
      <p:ext uri="{BB962C8B-B14F-4D97-AF65-F5344CB8AC3E}">
        <p14:creationId xmlns:p14="http://schemas.microsoft.com/office/powerpoint/2010/main" val="14360715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066800"/>
            <a:ext cx="8182617" cy="3987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5334000"/>
            <a:ext cx="739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We got a repeated index, which is not good!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will eventually see how to “reset” the index.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We can also correct this when we concatenate.</a:t>
            </a:r>
          </a:p>
        </p:txBody>
      </p:sp>
    </p:spTree>
    <p:extLst>
      <p:ext uri="{BB962C8B-B14F-4D97-AF65-F5344CB8AC3E}">
        <p14:creationId xmlns:p14="http://schemas.microsoft.com/office/powerpoint/2010/main" val="1795925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F739B5-B312-2D46-82E3-86E19C4C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892822"/>
            <a:ext cx="2743200" cy="736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8FF52F-FDFC-B749-B31E-0D84CDDE1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7400"/>
            <a:ext cx="9144000" cy="403053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F7A195D-CB74-E94E-86A5-F9B263E25BEA}"/>
              </a:ext>
            </a:extLst>
          </p:cNvPr>
          <p:cNvCxnSpPr>
            <a:cxnSpLocks/>
          </p:cNvCxnSpPr>
          <p:nvPr/>
        </p:nvCxnSpPr>
        <p:spPr>
          <a:xfrm>
            <a:off x="86404" y="5388428"/>
            <a:ext cx="8390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1916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8157" y="0"/>
            <a:ext cx="720950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Concatenating </a:t>
            </a:r>
            <a:r>
              <a:rPr lang="en-US" sz="3600" b="1" dirty="0" err="1">
                <a:solidFill>
                  <a:schemeClr val="bg1"/>
                </a:solidFill>
              </a:rPr>
              <a:t>DataFrames</a:t>
            </a:r>
            <a:r>
              <a:rPr lang="en-US" sz="3600" b="1" dirty="0">
                <a:solidFill>
                  <a:schemeClr val="bg1"/>
                </a:solidFill>
              </a:rPr>
              <a:t> - Stacked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779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5400" y="6019800"/>
            <a:ext cx="632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Notice the </a:t>
            </a:r>
            <a:r>
              <a:rPr lang="en-US" dirty="0" err="1"/>
              <a:t>ignore_index</a:t>
            </a:r>
            <a:r>
              <a:rPr lang="en-US" dirty="0"/>
              <a:t> input!	</a:t>
            </a:r>
          </a:p>
        </p:txBody>
      </p:sp>
    </p:spTree>
    <p:extLst>
      <p:ext uri="{BB962C8B-B14F-4D97-AF65-F5344CB8AC3E}">
        <p14:creationId xmlns:p14="http://schemas.microsoft.com/office/powerpoint/2010/main" val="30808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5796" y="0"/>
            <a:ext cx="5394175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Reading in Data From Excel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9144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what is </a:t>
            </a:r>
            <a:r>
              <a:rPr lang="en-US" dirty="0" err="1"/>
              <a:t>df_grades</a:t>
            </a:r>
            <a:r>
              <a:rPr lang="en-US" dirty="0"/>
              <a:t> and how does it store the data?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524000"/>
            <a:ext cx="7750924" cy="3733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5486400"/>
            <a:ext cx="830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df_grades</a:t>
            </a:r>
            <a:r>
              <a:rPr lang="en-US" dirty="0"/>
              <a:t> is a pandas </a:t>
            </a:r>
            <a:r>
              <a:rPr lang="en-US" b="1" dirty="0" err="1"/>
              <a:t>dataframe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data is stored in a tabular format very similar to excel.</a:t>
            </a:r>
          </a:p>
        </p:txBody>
      </p:sp>
    </p:spTree>
    <p:extLst>
      <p:ext uri="{BB962C8B-B14F-4D97-AF65-F5344CB8AC3E}">
        <p14:creationId xmlns:p14="http://schemas.microsoft.com/office/powerpoint/2010/main" val="35841991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47800" y="4191000"/>
            <a:ext cx="6324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index in this case is row numbers.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What if I want to quickly see Joe’s row?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 have to look up what row Joe is in.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Instead, I can make the index the column name. 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7" y="990600"/>
            <a:ext cx="9144000" cy="29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14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604000" cy="90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71800" y="23622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Column that will become index (make sure this is unique).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648200" y="16764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5445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28399" y="0"/>
            <a:ext cx="20690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 err="1">
                <a:solidFill>
                  <a:schemeClr val="bg1"/>
                </a:solidFill>
              </a:rPr>
              <a:t>Set_index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C695AB-5865-8D4A-A336-FA15B1D24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113" y="892822"/>
            <a:ext cx="54356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BA2873-0E1F-6B48-B537-78A800EE1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8" y="2057400"/>
            <a:ext cx="9144000" cy="333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702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604000" cy="901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2286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Modify </a:t>
            </a:r>
            <a:r>
              <a:rPr lang="en-US" dirty="0" err="1"/>
              <a:t>df_grades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477000" y="1600200"/>
            <a:ext cx="152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48854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604000" cy="901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8229600" cy="31114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0" y="56388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index is now the name column!</a:t>
            </a:r>
          </a:p>
        </p:txBody>
      </p: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914400" y="5410200"/>
            <a:ext cx="609600" cy="413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117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43000"/>
            <a:ext cx="6604000" cy="901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286000"/>
            <a:ext cx="8229600" cy="3111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5486400"/>
            <a:ext cx="47879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803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66800"/>
            <a:ext cx="8001000" cy="27843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7200" y="44196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Want to make new ID column the index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077200" y="3886200"/>
            <a:ext cx="3048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7605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52800"/>
            <a:ext cx="7086600" cy="2931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6324600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accomplishes the task but we lose the name column.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914400"/>
            <a:ext cx="7010400" cy="24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9297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6580" y="0"/>
            <a:ext cx="317266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Using the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352800"/>
            <a:ext cx="6096000" cy="3290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62000"/>
            <a:ext cx="7010400" cy="243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420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4068" y="0"/>
            <a:ext cx="9158068" cy="748359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91842" y="0"/>
            <a:ext cx="314214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Resetting Index</a:t>
            </a:r>
          </a:p>
        </p:txBody>
      </p:sp>
      <p:sp>
        <p:nvSpPr>
          <p:cNvPr id="28" name="AutoShape 4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6" descr="data:image/jpeg;base64,/9j/4AAQSkZJRgABAQAAAQABAAD/2wCEAAkGBxQHEhUUEBQVFBUWFhoaFxgVFRYWHBceGBkYGBgXICAZIiggGh8xIRQXITEiJikrLi4uHR8/ODMtNygtLiwBCgoKDg0OGhAQGjglHyUxNzc0NzUsMDYvNzQ3Ly83NzcuNzc1NzQrLDcyNzc3LC0zNzAwNzExLi03LTQ4ODE3N//AABEIAHkBnwMBIgACEQEDEQH/xAAcAAEAAgIDAQAAAAAAAAAAAAAABwgFBgIDBAH/xABJEAABAwIDBQMHBwkGBwEAAAABAAIDBBEFEiEGBzFBURNhcQgiMjWBkbEUQnJzdKGyIzM0Q1KCwcLRFyRikpOzFlNUouHw8RX/xAAZAQEAAwEBAAAAAAAAAAAAAAAAAwQFAgH/xAAtEQEAAgIAAggEBwAAAAAAAAAAAQIDEQQFEiExMmFxobETIkGBFBUzUdHw8f/aAAwDAQACEQMRAD8AnFERAREQEREBERAREQEREBERAREQEREBERAREQEREBERAREQEREBERAREQEREBERAREQEREBERAREQEREBERAREQEREBERARFqO328Cm2KYO1vJM8XZEwi5HDM4/Nbfn42Bsg25FXCv3618zrxRwRN5DK5595I+C78H38VkDh8qhhmZfXIDG4DuNyPuQWIRYfZXaODaqnbUUxJadCDo5jhxa4cj93RapvV3hybDugbFCyUzB5Je4i2TKLafS+5BIaKINl99QrYqmWshbG2BrS0RuJMjnktDAHc9OPIXWq1W/qte+8cEDGcmnO8+03F/cEFiUUd7Fb16fHqaaWoAp5KdmeVt8wLeGZnM62GXiCRxvdaFjG/uokkPySnjZGDp2uZ7j3nKQB4C/igsCiifd3vibtFM2mrI2wyv0jewnI8/skHVpPLUg92l5YQEUU7d754cCkdBRxiokYbPeXWjaRxaLavI52sO8qPn78MTcbj5OB07I/wAXILLooR2R369u9seJRNY02HbRXs09XNN9O8HToVNjHiQAtIIIuCNQQeBQckUNbbb5Jtna2emjponticAHOc65u1rr6eKwn9v9T/0kP+d6CwCKv/8Ab/U/9JD/AJ3qZdi8bO0dFBUuYGOlaSWg3As4t0v4IM2ijveHvWg2RcYYm/KKgDVodZsd+GY6688o162uo3O/iuzX7Gny39HK/wB18yCxiKNt329uDal4gnZ8nqD6IzZmSHo08Q7/AAn2EqRp5Oya53GwJ9wug5ooAdv/AKi/6JDa/wC29bHt3vlGCObDSRNkmyNdI55OSMuaHZBbVzhfXgB77BLiKv8Ag2/qojkHyunjfGTr2V2vHeMxIPgbeIU74ZXx4pEyaF2aORoc0jmCg9KIo33kb1otkX9hAwT1NruBNmRX1GYjUutrlHLmEEkIq5N30YrHaR0MJivzheGnuzZlK+7jeLDts0ty9lUMF3xE3uOGdp5tuQDzF/AkN2RdVXUso2OkkcGMYC5znGwAGpJUI7S79JJJDHhkAc29myShznP7wxtrDx17ggnNFXqk32YjhkgFbTxubzaWPhdbqCb/AAU17JbTwbWU4npnXHBzTo6N3Nrh118CgzSKMtt950mzeJR0bIGPa7s8znOIP5R1tLaaBYzbne/JSVDqXCohPIwkPkLXPFxxDWt424E//UEwIoG2X34zxzCPE4mZC7K58bSx0fK5aSbgc+B8eC37eNvKh2PYxsYE9RIA5jA7QNPB7iOR5Aanu4oN7RV2O+nFKCRpqIIgw6hjopIyR3Em/t1U1bFbVw7YUwnguNcr2H0o3Di09eoPMIM+i0Oj28knqQwxN7M9m7QnMGSujax972cfy8ZLLCwJs51rHfEBERAREQEREBERAVbt42w+LY1iFRP8mfIxzyIyx7HDI3RgAvcaAG1uJKsiop3nb3Bs3I6momNknb6b36sjJ+bYaud14Ad+oAcd3W6Slp6VkmIwdpUSC7myEgRg8GgNNr21JPNRbvg2Wh2Ur+zpgRFJGJGtJJyXLmloJ1I82+vVd1JtVju1z3Np5aiQ8xCAxrfEtAA9pWubXYbW4ZMG4l2nalgcO0k7Q5STzubC4OiCUfJpqnZ6yO5y5Y3gcr3c0n3W9y4+Uv8AnKL6E3xjXV5NX6RV/VR/icu3yl/zlF9Cb4xoI32B2XdthVspmvyNIL3utfK1vEgczqAPFbPvU3Yt2LijmglfLG9+RweBdriCQbt0scp+7qsh5OLA6unPSD4vat78oV1sLGg1qGezR6CvGC4fJi88dPD6cz2sHTUjU9w4+xSltjuXGA0L6iKpdJJC3NI1zA1rgPSy21HXW/Babum9b0f1v8rlZLeP6rrfs0n4SgqThUpgmic3i2RhHiHAhXC2mE8tFOKQXndE4R6gec4Wvc6XF7qnVD+cZ9NvxCunLUsoojJK4MYxmZzjoGgC5J9gQVbpd1uJyzRslpZGNe9rXPuxwYCdXmx5C5U4f2Q4WIOx7A5rW7XO7tL/ALV729lrdyjfbDfhUVb3Mw4CGIEgSOaHSP77O81nhYnvWFoRtDtUzPE6sfGeDs/ZNPeLloI7wg0TEaX5DLJETfs3uZfrlcW3+5Ws3SzmowijLjciPL7GOc1v3ABVQrI3wyPbLfO1zg+5ucwJDrnmb3Vqtzvqek+i7/ceg8u0W6Wh2gqJKiYzB8hBdleALgAaAg24BRPva2Tw7Y5rIqYyvqX+dZ0gIjZ+0QBxJFgPFT1tjtJFspSyVE2uUWY3m959Fg/ryFyqjY1isuPVEk85zSSuube4NA5ACwA6AIOzZvA5do6mOngF3yG1+TR85x7gNVaPEpGbvMId2eopocrC75zz5rSfF7gfasNua2G/4Xpu2nb/AHmcAuvxjZxbH3Hme/TkuO/+QswlwHzpowfC5PxAQVsu/EpdSXSSv1J4uc93E+JKsjS7l8PbSiJ7HGYs1nD3Zg+3pAXy2vysq+7HtD6+kB4fKYv9xquYgpPW078Knewmz4ZHNu0kWcxxFx01CtbsTj52mwuOd3pmJzZPpsBa4+21/aq27zGCPFa0Dh27/vN/4qYNwMpfhVSDwbNJb2xMKCvTuKl7YLc+Np6QVVXPJGZbmMNAJtcjM4u43te2mnNRC7iri7CsEeHUYHAU0X4GoKk7QYU7A6mankILonlhI4G3A+0WKsZuCqTPhLQf1csjR4XDv5yoR3tet6z6wfgapn8nr1WftEnwYg33aLExgtLPUO1EUTn265QSB7TYKum6TZ//AI2xJ81Z+UZHeaXNqHvc7zWnuvc27lMu+iQx4NV2vqIxp0M0YPxWleTRGAytd87NEPYA8j4lBM01IyeMxuY10ZGUsLQWkdLcLKteJ0Dt3ePs7AOEQlY5nE3im0czvtdzfYFZpcXRh/EA+IQQ/wCUTtC6kghpIzbtyXyW/ZYRlb7XG/7qyO4vY+LC6NlW9gM84JDjqWMv5rW9L2uetx0WgeUU8uxKMHgKZlva+RTxsawR0FIBwFNFb/Tag6tstl4dq6Z8M7QSQezfYZo3W0cDy7xzCgbcpjEmzuKmlkNmzF0T28g9l8rve0t/eVllVjFB8m2kOTS2Istbvlbf4lB7t/zizFiQbEQxWI5ekpq3ZbJR7LUcdmjt5GNfM8jzi5wvlv0F7Af1UKeUB62P1Ef8ysrS+g36I+CCF/KNwCNkcFYxobIZOykIHpgtLml3eMhF+/uC4biNnBi+bEKz8q6Mthgz+cGiNoGYd4GVo6WKz/lEerGfaGfhevVuB9Ut+uk+IQbDvGwCPaGgnjkaC5sbnxuI1Y9jS4EdOFj1BKiTybassqqmK5yuia63K7XWv7nlTlj36NP9TJ+AqBPJx/T5vs5/G1BN8WylNFKJAw3Dy9rM7sjXm3nBvDkCBwBAIAIWbREBERAREQEREBERBxldkBPQEqklZUurJHyPN3Pc5zj1LiST7yruqr+8rdtU4DUySQQvlpnuLmOjaXZMxvkcBq23AHgRbXigmjcvDFFhNOYbXcHGQjiX5iHX79APCyhffpjMeL4m4QuDmwxtiJGozAuLhfnYut4grWcGbiDLxUfytoedWQ9qA4nTUN07tVuL9y9ZFQOqHW+UAhwp2+ccltdRpn4HKOQOtzZB7/JwrmQVlRE42dJCCwdcjruHjZ1/YV7vKX/OUX0JvjGsXui3bVNfPHWTF9NFC8OboWySFp4AHg3kSeIuB1Gf8orC5q99GYYZZQGygmONz7XMdr5QbIMN5N/6bUfUfztW7eUP6sb9oZ+F61Xye8JnoKyd00MsbTBYGSNzATnGnnBblv6oZa/DQ2GN8jhOwkMaXG1nC9hrzCCEt03rej+t/lcrJbx/Vdb9mk/CVX3dZgVVBitI59NO1rZCS50T2gDK7UkiwVhd4EDqnDaxkbS9zqeQBrQSScp0AGpKCodD+cZ9NvxCsxvvqnU2DPyEjO6JjrdCbkfcq90OzlX2jP7rUem39TJ1HcrU7YbOjaehkpXHKXsGVx+a9ti0+Fxr3XQVL2fZHLVU7ZrdkZoxJfhlL2h1/ZdXGxCuiwaB0shbHFEy/IAADQD4AKomO7JVmAyGOop5GkH0g0uY7vDhoQslhWC4rtXkp2CqkjFrdq6QRMHAEl/mgDu16INbxGq+WyySWt2j3Pt0zOJ/irObj8QZW4TC1pGaIvY8X1BzFwv4hwKhvbvdXU7L9kYg6pY8AOdGwktk5tyi5yn5p/8ATK+5nYKbZKN8tS8iWdovCD5sYGozdX68tBrxQRLvh2xdtPWOjaSIKdzmRt/aINnyEdSRYdB4latsxizcDqY53wtn7M5mseSBmHouNuNjr42W/wAO52vxupnfIGU0ZmkIdIcxcC4kFrW3uPEhbJD5P0Yb59a8u/wwgD73IOWEb/o5HWqqVzBf0onh9u+zgFtG8F8e2+BzS0bu0blErCAb/knAvbbjewcLdVHuN7hammBdSVEc9uDXtMTj4G5bfxIUn7o8HmwXDI4aqMxyB0mZjrHRz3EcLjggqzhlV8imjk/5cjX/AOVwP8Fc+mxGOphbO17eyczOH3Fstr3v4KvW8zdPPg8r56GMy0ziXZGC74b6luUaub0I5ceFzH4q6uNhpg+oEZOsOaQNvx9Dh9yDltTiQxisqJxwlme5vgXHLx7rKxO57CDhWDAvFnTCSUjucLN/7WtKi7dxunqMdlZLWxugpmkEh4yvlt80A6gdXHlw7rHTwhkTmMFgGFrQOXm2ACCkruKuPsT6vo/s0X4Gqpj9nKwE/wB1qP8ARk/orb7HxOgoaVrwWubTxBwIsQQwXBHIoKw72vW9Z9YPwNUz+T16rP2iT4MUU71MCqqjFatzKedzXSAhzYnuBGRuoIFipN3UQVWEYFOY4XCoDpnRMkYWlxyty6OtfUe1Bum8XDDjGG1cTRdxiJaOrmWe0e9oUPeTjizaWqnp3G3bRtc3vdGTce55PsWwbmdocVxaqlZXdq+ARkl0seTI/MMoBsOILrju5LWt4u7uq2XqzW4Y15iz9o3sgS+B17kWGpbfgeFtD3hYlQttZvPrIsX+RUHZGMSxxaszlziRn1vwBJH7pWqz74cWrY+wYxjZCMpfHC/tOmguQD4N9y2nc1u3mo5vl+INLXi5hjf6V3cZX9DqbA66knkgx3lJYWWTUtTbRzHROPQtOZo9zne5SXulxZuL4VTEG5jYInjoY/N+AafaslttszHtbSSU8hyk6sfa+R49F38COhKr1QzYtupneBGQwnzg5rpIZbcHAi2vgQevRBZ6rqW0bHSSENaxpc4nQAAXJ+5Vh2EhO1uPNltdpnfUO7mscXtv7cg9q9WN7bYtvDb8mihIY4+cynjeM3Pz3OJsPaB1Uubp9gBsZC50pDqmUDtCNQwDURjr1J5nwCCIvKA9bH6iP+ZWVpfQb9EfBV636YJU12KZoYJpGuhjAcyNzgT5wtcCysNTjK1oP7I+CCMvKI9WM+0M/C9ercD6pb9dJ8QuO/uhkr8Oa2GN8jhOwkMaXG2V4vYa8wvTuNo5KHCmNmY+N3ayHK9pabX42OvJBuOPfo0/1Mn4CoE8nH9Pm+zn8bVP2NRmWnma0EkxPAA4klpACg7yfcJnoa2Z00Msbewtd8bmC+dunnAdEE+oiICIiAiIgIiICIiAiIg+AW4L6iIPNXukYwmEAvHAO59R4rwUGPx1Byyfkn8CHcL+P9VmFi8XwVmIi/ov5OH8eqp8TXPE9PDO/CeyfL9pWMM4p+XJH3j+9cMmDdfVo73VOBG1zl5fOYffw+5ZGk2rHCVlu9mv3H+qq4+b4d9DNE0t4p78vya6WOelHg2dFj6fGoKjhIAejvN+K9zXh/Ag+BWljy48kbpaJ8pU7Y7U70ackRFI4fCLr6BZEQEXTNVMg9N7W+JAWMqtpIYfRJef8I/iVBl4nDi79oj7paYcl+7WZdVaKypJDA2Nt9POFz331WOlwerFz2hPcJHXSXaGeuOWBuW/Tzne86BZajZJhkEj53lzrE2JJy6cLnvWLrBxV5mLXmI3u29RHl/jS3lwViJisTP011sVsvXSSTZHPc5uUkhxva1uq25avsdSnz5Tz80fE/wW0K9yiLxwsTee32VeYTX48xX6C4dmL3sL9bLmi01IREQEREBERAREQcBGAb2F/ALmiIC+OaHcRdfUQcWsDOAA8FyREBERAREQEREBERAREQEREBERAREQEREBERAREQcXsEgsQCDyOqwdfsxHNrGch6cR/wCFnkUGfhcWeNZK7S4s2TFO6TpodXgM1N83OOrNfu4rH3dTn5zT7WqTFwkibL6QB8QCsbLyCm94rzHr/DRpzW2tXrtHzMTmZwlf/mJXaMbnH6133f0W4vwiCTjEz2C3wXV/+DT/APLHvd/VQ/lPG17uX1sk/H8NPbj9Iai7GZ3frXfcPguiStkm9KR5/eK3hmCQM/VN9tz8V6oaVkPosa3wAC6jk/FX/Uze8vJ5jgr3MftDQqfC5qr0Y3eJ0HvKzVFsrzmf+63+pW0oreDknD4+u/zT49ivl5nlt1V6nno6JlGLRtDfifE815caon17WsaQGlwLz3Doski074KWx/D1qvgpVy2i/T+rqpqdtK0MYLACwXaiKWIisahxMzM7kREXrwREQEREBERAREQEREBERAREQEREBERAREQEREBERAREQEREBERAREQEREBERAREQEREBERAREQEREBERAREQEREBERAREQEREBERAREQEREBERAREQEREBERAREQEREBERAREQEREBERAREQEREBERAREQEREBERAREQEREBERAREQEREBERAREQEREBERAREQEREBERAREQEREBERAREQEREH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4" t="14426" r="-154" b="1503"/>
          <a:stretch/>
        </p:blipFill>
        <p:spPr>
          <a:xfrm>
            <a:off x="7703" y="914593"/>
            <a:ext cx="9144000" cy="3552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A9F0F-AD2C-8E48-A11E-7859D8F5247C}"/>
              </a:ext>
            </a:extLst>
          </p:cNvPr>
          <p:cNvSpPr txBox="1"/>
          <p:nvPr/>
        </p:nvSpPr>
        <p:spPr>
          <a:xfrm>
            <a:off x="460375" y="4953000"/>
            <a:ext cx="8378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I go back to having row numbers?</a:t>
            </a:r>
          </a:p>
        </p:txBody>
      </p:sp>
    </p:spTree>
    <p:extLst>
      <p:ext uri="{BB962C8B-B14F-4D97-AF65-F5344CB8AC3E}">
        <p14:creationId xmlns:p14="http://schemas.microsoft.com/office/powerpoint/2010/main" val="34521839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BF232@WKKQXNNFUVWZY5H8" val="4888"/>
  <p:tag name="DEFAULTDISPLAYSOURCE" val="\documentclass{article}\pagestyle{empty}&#10;\begin{document}&#10;&#10;\end{document}&#10;"/>
  <p:tag name="EMBEDFONTS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hello&#10;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89034</TotalTime>
  <Words>2474</Words>
  <Application>Microsoft Macintosh PowerPoint</Application>
  <PresentationFormat>On-screen Show (4:3)</PresentationFormat>
  <Paragraphs>397</Paragraphs>
  <Slides>122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5" baseType="lpstr">
      <vt:lpstr>Calibri</vt:lpstr>
      <vt:lpstr>Arial</vt:lpstr>
      <vt:lpstr>Office Theme</vt:lpstr>
      <vt:lpstr>Pandas – Part 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Pandas – Part 2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Pandas – Part 3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Cornell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yth</dc:title>
  <dc:creator>Jake Feldman</dc:creator>
  <cp:lastModifiedBy>Microsoft Office User</cp:lastModifiedBy>
  <cp:revision>846</cp:revision>
  <dcterms:created xsi:type="dcterms:W3CDTF">2015-04-30T01:39:07Z</dcterms:created>
  <dcterms:modified xsi:type="dcterms:W3CDTF">2018-10-19T13:48:10Z</dcterms:modified>
</cp:coreProperties>
</file>